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28" r:id="rId3"/>
    <p:sldId id="428" r:id="rId4"/>
    <p:sldId id="429" r:id="rId5"/>
    <p:sldId id="402" r:id="rId6"/>
    <p:sldId id="434" r:id="rId7"/>
    <p:sldId id="433" r:id="rId8"/>
    <p:sldId id="431" r:id="rId9"/>
    <p:sldId id="432" r:id="rId10"/>
    <p:sldId id="435" r:id="rId11"/>
    <p:sldId id="436" r:id="rId12"/>
    <p:sldId id="430" r:id="rId13"/>
    <p:sldId id="437" r:id="rId14"/>
    <p:sldId id="440" r:id="rId15"/>
    <p:sldId id="441" r:id="rId16"/>
    <p:sldId id="398" r:id="rId17"/>
    <p:sldId id="442" r:id="rId18"/>
    <p:sldId id="399" r:id="rId19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5" autoAdjust="0"/>
    <p:restoredTop sz="88011" autoAdjust="0"/>
  </p:normalViewPr>
  <p:slideViewPr>
    <p:cSldViewPr>
      <p:cViewPr>
        <p:scale>
          <a:sx n="140" d="100"/>
          <a:sy n="140" d="100"/>
        </p:scale>
        <p:origin x="200" y="-14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F6AC7F-9C0D-4B7E-AFE8-3C531EBDCF49}" type="datetimeFigureOut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5926A-16E4-4709-B6C4-A1EDCE55FB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444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849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[CLS] token is inserted at the beginning of the first sentence and a [SEP] token is inserted at the end of each sentence.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sentence embedding indicating Sentence A or Sentence B is added to each token. Sentence embeddings are similar in concept to token embeddings with a vocabulary of 2.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positional embedding is added to each token to indicate its position in the sequence. The concept and implementation of positional embedding are presented in the Transformer paper.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413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5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9677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347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168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4836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082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68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677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25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134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243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likely see more approaches experimenting not only in the way the input should be processed, but also how the output should be produced by a model. Some of these might be closer to the way humans write text—for instance by starting with a main message or a sketch and then iteratively expanding it on—and might enable novel interactive applications.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99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a classification layer on top of the encoder output.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Multiplying the output vectors by the embedding matrix, transforming them into the vocabulary dimension.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Calculating the probability of each word in the vocabulary with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860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[CLS] token is inserted at the beginning of the first sentence and a [SEP] token is inserted at the end of each sentence.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sentence embedding indicating Sentence A or Sentence B is added to each token. Sentence embeddings are similar in concept to token embeddings with a vocabulary of 2.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positional embedding is added to each token to indicate its position in the sequence. The concept and implementation of positional embedding are presented in the Transformer paper.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5926A-16E4-4709-B6C4-A1EDCE55FBA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134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B0A9-A19D-468F-AE4E-1BFFEF6A463E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6ECE-B8FF-4621-B098-4EBC1AFDE21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BC12-5BD4-40C9-B9E6-0D7AD51291E9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2F32-F6D7-499B-A6F5-1E6C5B211BA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862B-19E6-447D-AA80-B05C98A200E6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10B8E-45B6-4C52-B81E-0D0C129BF538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2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279262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EBDD7-E539-4069-BD88-0D9D31574934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B209B-7189-42C0-96B8-8AB8436F563D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9481-249F-4438-B0E8-AD16C9EBF8A8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27543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975E-79A6-42A2-8835-F1D0C78DA27D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AA3A-113E-4A07-AB5A-DC38F37BD4F5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DBD3A-EAF3-487C-A260-C3126F2A106C}" type="datetime1">
              <a:rPr lang="zh-CN" altLang="en-US" smtClean="0"/>
              <a:pPr/>
              <a:t>19/4/17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129308"/>
            <a:ext cx="7772400" cy="1871069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BERT: Pre-training of Deep Bidirectional Transformers for Language Understanding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 smtClean="0"/>
              <a:t>19/04/17</a:t>
            </a:r>
          </a:p>
          <a:p>
            <a:r>
              <a:rPr lang="en-US" altLang="zh-CN" sz="19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Jacob Devlin, Ming-Wei Chang, Kenton Lee, Kristina </a:t>
            </a:r>
            <a:r>
              <a:rPr lang="en-US" altLang="zh-CN" sz="19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Toutanova</a:t>
            </a:r>
            <a:endParaRPr lang="en-US" altLang="zh-CN" sz="19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mtClean="0"/>
              <a:t>NAACL’2019</a:t>
            </a:r>
            <a:endParaRPr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033FC-14B2-4593-8825-F2B64527BBB1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86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7"/>
    </mc:Choice>
    <mc:Fallback xmlns="">
      <p:transition spd="slow" advTm="188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Task 2: Next Sentence Prediction</a:t>
            </a:r>
            <a:endParaRPr lang="en-US" altLang="zh-CN" sz="2600" dirty="0" smtClean="0"/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 smtClean="0"/>
              <a:t>Predicts if the second sentence in the pair is the subsequent sentence in the original document.</a:t>
            </a:r>
            <a:endParaRPr lang="en-US" altLang="zh-CN" sz="26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2900801"/>
            <a:ext cx="7200800" cy="218894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195736" y="2900801"/>
            <a:ext cx="576064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788024" y="2900801"/>
            <a:ext cx="576064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596336" y="2900801"/>
            <a:ext cx="576064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34181" y="2524312"/>
            <a:ext cx="379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/>
                </a:solidFill>
              </a:rPr>
              <a:t>Processing for the input sentence pair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7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Task 2: Next Sentence Prediction</a:t>
            </a:r>
            <a:endParaRPr lang="en-US" altLang="zh-CN" sz="2600" dirty="0" smtClean="0"/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 smtClean="0"/>
              <a:t>Predicts if the second sentence in the pair is the subsequent sentence in the original document.</a:t>
            </a:r>
            <a:endParaRPr lang="en-US" altLang="zh-CN" sz="2600" dirty="0"/>
          </a:p>
          <a:p>
            <a:pPr marL="1257300" lvl="2" indent="-342900">
              <a:buFont typeface="Arial" charset="0"/>
              <a:buChar char="•"/>
            </a:pPr>
            <a:r>
              <a:rPr kumimoji="1" lang="en-US" altLang="zh-CN" sz="2000" dirty="0"/>
              <a:t>The entire input sequence goes through the Transformer model.</a:t>
            </a:r>
            <a:r>
              <a:rPr kumimoji="1" lang="en-US" altLang="zh-CN" sz="2000" dirty="0"/>
              <a:t> </a:t>
            </a:r>
            <a:endParaRPr kumimoji="1" lang="en-US" altLang="zh-CN" sz="2000" dirty="0" smtClean="0"/>
          </a:p>
          <a:p>
            <a:pPr marL="1257300" lvl="2" indent="-342900">
              <a:buFont typeface="Arial" charset="0"/>
              <a:buChar char="•"/>
            </a:pPr>
            <a:r>
              <a:rPr kumimoji="1" lang="en-US" altLang="zh-CN" sz="2000" dirty="0" smtClean="0"/>
              <a:t>The </a:t>
            </a:r>
            <a:r>
              <a:rPr kumimoji="1" lang="en-US" altLang="zh-CN" sz="2000" dirty="0"/>
              <a:t>output of the [CLS] token is transformed into a </a:t>
            </a:r>
            <a:r>
              <a:rPr kumimoji="1" lang="en-US" altLang="zh-CN" sz="2000" dirty="0" smtClean="0"/>
              <a:t>2 x 1 </a:t>
            </a:r>
            <a:r>
              <a:rPr kumimoji="1" lang="en-US" altLang="zh-CN" sz="2000" dirty="0"/>
              <a:t>shaped vector, using a simple classification </a:t>
            </a:r>
            <a:r>
              <a:rPr kumimoji="1" lang="en-US" altLang="zh-CN" sz="2000" dirty="0" smtClean="0"/>
              <a:t>layer.</a:t>
            </a:r>
            <a:endParaRPr kumimoji="1" lang="en-US" altLang="zh-CN" sz="2000" dirty="0"/>
          </a:p>
          <a:p>
            <a:pPr marL="1257300" lvl="2" indent="-342900">
              <a:buFont typeface="Arial" charset="0"/>
              <a:buChar char="•"/>
            </a:pPr>
            <a:r>
              <a:rPr kumimoji="1" lang="en-US" altLang="zh-CN" sz="2000" dirty="0"/>
              <a:t>Calculating </a:t>
            </a:r>
            <a:r>
              <a:rPr kumimoji="1" lang="en-US" altLang="zh-CN" sz="2000" dirty="0"/>
              <a:t>the </a:t>
            </a:r>
            <a:r>
              <a:rPr kumimoji="1" lang="en-US" altLang="zh-CN" sz="2000" dirty="0"/>
              <a:t>probability with </a:t>
            </a:r>
            <a:r>
              <a:rPr kumimoji="1" lang="en-US" altLang="zh-CN" sz="2000" dirty="0" err="1"/>
              <a:t>softmax</a:t>
            </a:r>
            <a:r>
              <a:rPr kumimoji="1" lang="en-US" altLang="zh-CN" sz="2000" dirty="0"/>
              <a:t>.</a:t>
            </a:r>
          </a:p>
          <a:p>
            <a:pPr marL="1371600" lvl="2" indent="-457200">
              <a:buFont typeface="Arial" charset="0"/>
              <a:buChar char="•"/>
            </a:pPr>
            <a:endParaRPr kumimoji="1" lang="en-US" altLang="zh-CN" sz="2400" dirty="0" smtClean="0"/>
          </a:p>
          <a:p>
            <a:pPr marL="1371600" lvl="2" indent="-457200">
              <a:buFont typeface="Arial" charset="0"/>
              <a:buChar char="•"/>
            </a:pPr>
            <a:endParaRPr kumimoji="1" lang="zh-CN" alt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30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Fine-tuning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BERT can be used for a wide variety of language tasks, while only adding a small layer to the core model.</a:t>
            </a: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8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Fine-tuning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229066"/>
            <a:ext cx="3856275" cy="349566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31640" y="4801716"/>
            <a:ext cx="1405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Classification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4863177" y="1561356"/>
            <a:ext cx="43893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Classification tasks are done similarly to </a:t>
            </a:r>
          </a:p>
          <a:p>
            <a:r>
              <a:rPr kumimoji="1" lang="en-US" altLang="zh-CN" dirty="0" smtClean="0"/>
              <a:t>Next Sentence Prediction, by adding a </a:t>
            </a:r>
          </a:p>
          <a:p>
            <a:r>
              <a:rPr kumimoji="1" lang="en-US" altLang="zh-CN" dirty="0" smtClean="0"/>
              <a:t>classification layer on top of the Transformer output for the CLS token.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243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Fine-tuning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31640" y="480171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Q &amp; A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4863177" y="1561356"/>
            <a:ext cx="41013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In Question Answering tasks, the software receives a question regarding a text sequence and is required to mark the answer in the sequence. Using BERT, a model can be trained by learning two extra vectors that mark the beginning and the end of the answer.</a:t>
            </a:r>
          </a:p>
          <a:p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95" y="1344907"/>
            <a:ext cx="3796555" cy="324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1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Fine-tuning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31640" y="4801716"/>
            <a:ext cx="893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Tagging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4863177" y="1561356"/>
            <a:ext cx="41013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In tagging tasks such as NER, a model can be trained by feeding the output vector of each token into a classification layer that predicts the NER label.</a:t>
            </a:r>
          </a:p>
          <a:p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329245"/>
            <a:ext cx="3782151" cy="32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6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BERT vs. </a:t>
            </a:r>
            <a:r>
              <a:rPr kumimoji="1" lang="en-US" altLang="zh-CN" dirty="0" err="1" smtClean="0"/>
              <a:t>OpenAI</a:t>
            </a:r>
            <a:r>
              <a:rPr kumimoji="1" lang="en-US" altLang="zh-CN" dirty="0" smtClean="0"/>
              <a:t> GPT</a:t>
            </a:r>
          </a:p>
          <a:p>
            <a:pPr lvl="1"/>
            <a:r>
              <a:rPr kumimoji="1" lang="en-US" altLang="zh-CN" dirty="0" smtClean="0"/>
              <a:t>Bidirectional vs. Unidirectional</a:t>
            </a:r>
          </a:p>
          <a:p>
            <a:r>
              <a:rPr kumimoji="1" lang="en-US" altLang="zh-CN" dirty="0" smtClean="0"/>
              <a:t>BERT vs. ELMO</a:t>
            </a:r>
          </a:p>
          <a:p>
            <a:pPr lvl="1"/>
            <a:r>
              <a:rPr kumimoji="1" lang="en-US" altLang="zh-CN" dirty="0" smtClean="0"/>
              <a:t>Transformer vs. LSTM</a:t>
            </a:r>
          </a:p>
          <a:p>
            <a:endParaRPr kumimoji="1"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2F32-F6D7-499B-A6F5-1E6C5B211BA7}" type="datetime1">
              <a:rPr lang="zh-CN" altLang="en-US" smtClean="0"/>
              <a:t>19/4/17</a:t>
            </a:fld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92" y="1227073"/>
            <a:ext cx="7725456" cy="1918459"/>
          </a:xfrm>
          <a:prstGeom prst="rect">
            <a:avLst/>
          </a:prstGeom>
        </p:spPr>
      </p:pic>
      <p:sp>
        <p:nvSpPr>
          <p:cNvPr id="8" name="标题 1"/>
          <p:cNvSpPr txBox="1">
            <a:spLocks/>
          </p:cNvSpPr>
          <p:nvPr/>
        </p:nvSpPr>
        <p:spPr>
          <a:xfrm>
            <a:off x="457203" y="227543"/>
            <a:ext cx="3178693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smtClean="0"/>
              <a:t>Experiments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045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Empirical results are strong.</a:t>
            </a:r>
          </a:p>
          <a:p>
            <a:r>
              <a:rPr kumimoji="1" lang="en-US" altLang="zh-CN" dirty="0" smtClean="0"/>
              <a:t>Transformer outperforms LSTM/RNN/CNN on feature learning in NLP.</a:t>
            </a:r>
          </a:p>
          <a:p>
            <a:r>
              <a:rPr kumimoji="1" lang="en-US" altLang="zh-CN" dirty="0" smtClean="0"/>
              <a:t>BERT’s bidirectional approach converges slower than left-to-right approach but bidirectional training still outperforms left-to-right training after a small number of pre-training steps.</a:t>
            </a:r>
          </a:p>
          <a:p>
            <a:endParaRPr kumimoji="1"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2F32-F6D7-499B-A6F5-1E6C5B211BA7}" type="datetime1">
              <a:rPr lang="zh-CN" altLang="en-US" smtClean="0"/>
              <a:t>19/4/17</a:t>
            </a:fld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84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Q &amp; A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862B-19E6-447D-AA80-B05C98A200E6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smtClean="0"/>
              <a:t>Motivation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10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Better language representation model</a:t>
            </a:r>
          </a:p>
          <a:p>
            <a:pPr marL="914400" lvl="1" indent="-457200">
              <a:buFont typeface="Arial" charset="0"/>
              <a:buChar char="•"/>
            </a:pPr>
            <a:r>
              <a:rPr kumimoji="1" lang="en-US" altLang="zh-CN" sz="2600" dirty="0" smtClean="0"/>
              <a:t>Use </a:t>
            </a:r>
            <a:r>
              <a:rPr kumimoji="1" lang="en-US" altLang="zh-CN" sz="2600" b="1" dirty="0" smtClean="0">
                <a:solidFill>
                  <a:schemeClr val="accent1"/>
                </a:solidFill>
              </a:rPr>
              <a:t>Bidirectional Transformer </a:t>
            </a:r>
            <a:r>
              <a:rPr kumimoji="1" lang="en-US" altLang="zh-CN" sz="2600" dirty="0" smtClean="0"/>
              <a:t>for feature learning</a:t>
            </a:r>
          </a:p>
        </p:txBody>
      </p:sp>
    </p:spTree>
    <p:extLst>
      <p:ext uri="{BB962C8B-B14F-4D97-AF65-F5344CB8AC3E}">
        <p14:creationId xmlns:p14="http://schemas.microsoft.com/office/powerpoint/2010/main" val="171916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smtClean="0"/>
              <a:t>Motivation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10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Better language representation model</a:t>
            </a:r>
          </a:p>
          <a:p>
            <a:pPr marL="914400" lvl="1" indent="-457200">
              <a:buFont typeface="Arial" charset="0"/>
              <a:buChar char="•"/>
            </a:pPr>
            <a:r>
              <a:rPr kumimoji="1" lang="en-US" altLang="zh-CN" sz="2600" dirty="0" smtClean="0"/>
              <a:t>Use </a:t>
            </a:r>
            <a:r>
              <a:rPr kumimoji="1" lang="en-US" altLang="zh-CN" sz="2600" b="1" dirty="0" smtClean="0">
                <a:solidFill>
                  <a:schemeClr val="accent1"/>
                </a:solidFill>
              </a:rPr>
              <a:t>Bidirectional Transformer </a:t>
            </a:r>
            <a:r>
              <a:rPr kumimoji="1" lang="en-US" altLang="zh-CN" sz="2600" dirty="0" smtClean="0"/>
              <a:t>for feature learning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263689"/>
            <a:ext cx="8741307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9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smtClean="0"/>
              <a:t>Motivation</a:t>
            </a:r>
            <a:endParaRPr lang="zh-CN" altLang="en-US" sz="4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10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Better language representation model</a:t>
            </a:r>
          </a:p>
          <a:p>
            <a:pPr marL="914400" lvl="1" indent="-457200">
              <a:buFont typeface="Arial" charset="0"/>
              <a:buChar char="•"/>
            </a:pPr>
            <a:r>
              <a:rPr kumimoji="1" lang="en-US" altLang="zh-CN" sz="2600" dirty="0" smtClean="0"/>
              <a:t>Use </a:t>
            </a:r>
            <a:r>
              <a:rPr kumimoji="1" lang="en-US" altLang="zh-CN" sz="2600" b="1" dirty="0" smtClean="0">
                <a:solidFill>
                  <a:schemeClr val="accent1"/>
                </a:solidFill>
              </a:rPr>
              <a:t>Bidirectional Transformer </a:t>
            </a:r>
            <a:r>
              <a:rPr kumimoji="1" lang="en-US" altLang="zh-CN" sz="2600" dirty="0" smtClean="0"/>
              <a:t>for feature learning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263689"/>
            <a:ext cx="8741307" cy="201622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63061" y="4267445"/>
            <a:ext cx="1508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Unidirectional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468072" y="4279913"/>
            <a:ext cx="696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LSTM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974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Input Representation</a:t>
            </a:r>
          </a:p>
          <a:p>
            <a:pPr marL="457200" indent="-457200">
              <a:buFont typeface="Arial" charset="0"/>
              <a:buChar char="•"/>
            </a:pPr>
            <a:endParaRPr lang="en-US" altLang="zh-CN" sz="2800" dirty="0"/>
          </a:p>
          <a:p>
            <a:pPr marL="457200" indent="-457200">
              <a:buFont typeface="Arial" charset="0"/>
              <a:buChar char="•"/>
            </a:pP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849388"/>
            <a:ext cx="6008675" cy="290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8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Input Representation</a:t>
            </a:r>
          </a:p>
          <a:p>
            <a:pPr marL="457200" indent="-457200">
              <a:buFont typeface="Arial" charset="0"/>
              <a:buChar char="•"/>
            </a:pPr>
            <a:endParaRPr lang="en-US" altLang="zh-CN" sz="2800" dirty="0"/>
          </a:p>
          <a:p>
            <a:pPr marL="457200" indent="-457200">
              <a:buFont typeface="Arial" charset="0"/>
              <a:buChar char="•"/>
            </a:pP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849388"/>
            <a:ext cx="6008675" cy="290611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99592" y="3721596"/>
            <a:ext cx="6264696" cy="21602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87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Embeddings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 smtClean="0"/>
              <a:t>token embeddings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 smtClean="0"/>
              <a:t>segment embeddings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/>
              <a:t>p</a:t>
            </a:r>
            <a:r>
              <a:rPr lang="en-US" altLang="zh-CN" sz="2600" dirty="0" smtClean="0"/>
              <a:t>osition embeddings</a:t>
            </a:r>
          </a:p>
          <a:p>
            <a:pPr marL="457200" indent="-457200">
              <a:buFont typeface="Arial" charset="0"/>
              <a:buChar char="•"/>
            </a:pPr>
            <a:endParaRPr lang="en-US" altLang="zh-CN" sz="2800" dirty="0"/>
          </a:p>
          <a:p>
            <a:pPr marL="457200" indent="-457200">
              <a:buFont typeface="Arial" charset="0"/>
              <a:buChar char="•"/>
            </a:pP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57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Input Representation</a:t>
            </a:r>
          </a:p>
          <a:p>
            <a:pPr marL="457200" indent="-457200">
              <a:buFont typeface="Arial" charset="0"/>
              <a:buChar char="•"/>
            </a:pPr>
            <a:endParaRPr lang="en-US" altLang="zh-CN" sz="2800" dirty="0"/>
          </a:p>
          <a:p>
            <a:pPr marL="457200" indent="-457200">
              <a:buFont typeface="Arial" charset="0"/>
              <a:buChar char="•"/>
            </a:pP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49388"/>
            <a:ext cx="7817001" cy="237626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267744" y="1849388"/>
            <a:ext cx="576064" cy="24482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483768" y="4297660"/>
            <a:ext cx="1559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solidFill>
                  <a:schemeClr val="accent1"/>
                </a:solidFill>
              </a:rPr>
              <a:t>f</a:t>
            </a:r>
            <a:r>
              <a:rPr kumimoji="1" lang="en-US" altLang="zh-CN" b="1" smtClean="0">
                <a:solidFill>
                  <a:schemeClr val="accent1"/>
                </a:solidFill>
              </a:rPr>
              <a:t>or each token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8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Pre-training</a:t>
            </a:r>
            <a:endParaRPr lang="zh-CN" altLang="en-US" sz="44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7931221" cy="3909219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Task 1: Masked Language Model</a:t>
            </a:r>
            <a:endParaRPr lang="en-US" altLang="zh-CN" sz="2600" dirty="0" smtClean="0"/>
          </a:p>
          <a:p>
            <a:pPr marL="914400" lvl="1" indent="-457200">
              <a:buFont typeface="Arial" charset="0"/>
              <a:buChar char="•"/>
            </a:pPr>
            <a:r>
              <a:rPr lang="en-US" altLang="zh-CN" sz="2600" dirty="0" smtClean="0"/>
              <a:t>Predicts the mask tokens</a:t>
            </a:r>
            <a:endParaRPr lang="en-US" altLang="zh-CN" sz="2600" dirty="0"/>
          </a:p>
          <a:p>
            <a:pPr marL="457200" indent="-457200">
              <a:buFont typeface="Arial" charset="0"/>
              <a:buChar char="•"/>
            </a:pPr>
            <a:endParaRPr kumimoji="1"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D53E-EA6E-4053-B9AA-E09E73DD5CD7}" type="datetime1">
              <a:rPr lang="zh-CN" altLang="en-US" smtClean="0"/>
              <a:t>19/4/17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2252830"/>
            <a:ext cx="4608512" cy="312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4190</TotalTime>
  <Words>1341</Words>
  <Application>Microsoft Macintosh PowerPoint</Application>
  <PresentationFormat>全屏显示(16:10)</PresentationFormat>
  <Paragraphs>139</Paragraphs>
  <Slides>18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Calibri</vt:lpstr>
      <vt:lpstr>宋体</vt:lpstr>
      <vt:lpstr>Arial</vt:lpstr>
      <vt:lpstr>Office 主题</vt:lpstr>
      <vt:lpstr>BERT: Pre-training of Deep Bidirectional Transformers for Language Understanding</vt:lpstr>
      <vt:lpstr>Motivation</vt:lpstr>
      <vt:lpstr>Motivation</vt:lpstr>
      <vt:lpstr>Motivation</vt:lpstr>
      <vt:lpstr>Pre-training</vt:lpstr>
      <vt:lpstr>Pre-training</vt:lpstr>
      <vt:lpstr>Pre-training</vt:lpstr>
      <vt:lpstr>Pre-training</vt:lpstr>
      <vt:lpstr>Pre-training</vt:lpstr>
      <vt:lpstr>Pre-training</vt:lpstr>
      <vt:lpstr>Pre-training</vt:lpstr>
      <vt:lpstr>Fine-tuning</vt:lpstr>
      <vt:lpstr>Fine-tuning</vt:lpstr>
      <vt:lpstr>Fine-tuning</vt:lpstr>
      <vt:lpstr>Fine-tuning</vt:lpstr>
      <vt:lpstr>PowerPoint 演示文稿</vt:lpstr>
      <vt:lpstr>Conclusion</vt:lpstr>
      <vt:lpstr>Q &amp; A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KBQA</dc:title>
  <dc:creator>kangqi</dc:creator>
  <cp:lastModifiedBy>Microsoft Office 用户</cp:lastModifiedBy>
  <cp:revision>429</cp:revision>
  <dcterms:created xsi:type="dcterms:W3CDTF">2017-11-14T04:41:54Z</dcterms:created>
  <dcterms:modified xsi:type="dcterms:W3CDTF">2019-04-17T08:31:20Z</dcterms:modified>
</cp:coreProperties>
</file>

<file path=docProps/thumbnail.jpeg>
</file>